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4C55E5-1E2E-4D05-A89A-9C94BAA35247}" v="10" dt="2026-06-12T14:59:22.7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79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t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1128" y="1828800"/>
            <a:ext cx="5578763" cy="3077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800" b="1" dirty="0">
                <a:solidFill>
                  <a:srgbClr val="FFFFFF"/>
                </a:solidFill>
              </a:rPr>
              <a:t>MOSP</a:t>
            </a:r>
          </a:p>
          <a:p>
            <a:r>
              <a:rPr sz="2200" dirty="0">
                <a:solidFill>
                  <a:srgbClr val="FFFFFF"/>
                </a:solidFill>
              </a:rPr>
              <a:t>Procurement Excellence for High-Value Projects</a:t>
            </a:r>
            <a:endParaRPr lang="es-AR" sz="2200" dirty="0">
              <a:solidFill>
                <a:srgbClr val="FFFFFF"/>
              </a:solidFill>
            </a:endParaRPr>
          </a:p>
          <a:p>
            <a:endParaRPr lang="es-AR" sz="2200" dirty="0">
              <a:solidFill>
                <a:srgbClr val="FFFFFF"/>
              </a:solidFill>
            </a:endParaRPr>
          </a:p>
          <a:p>
            <a:r>
              <a:rPr lang="es-AR" sz="3200" b="1" dirty="0">
                <a:latin typeface="Technic" panose="00000400000000000000" pitchFamily="2" charset="2"/>
              </a:rPr>
              <a:t>Soluciones Estratégicas en Procura Técnica e Industrial</a:t>
            </a:r>
            <a:endParaRPr sz="2800" b="1" dirty="0">
              <a:solidFill>
                <a:srgbClr val="FFFFFF"/>
              </a:solidFill>
              <a:latin typeface="Technic" panose="00000400000000000000" pitchFamily="2" charset="2"/>
            </a:endParaRPr>
          </a:p>
          <a:p>
            <a:r>
              <a:rPr sz="1600" dirty="0">
                <a:solidFill>
                  <a:srgbClr val="DCDCDC"/>
                </a:solidFill>
              </a:rPr>
              <a:t>Built to win strategic contracts.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066A874-AF89-FB8B-5A9D-06C9BB5E1D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111" t="23485" r="10438" b="36363"/>
          <a:stretch>
            <a:fillRect/>
          </a:stretch>
        </p:blipFill>
        <p:spPr>
          <a:xfrm>
            <a:off x="591128" y="375384"/>
            <a:ext cx="4485373" cy="153041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ture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" y="-129469"/>
            <a:ext cx="12191695" cy="69874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420716"/>
            <a:ext cx="812017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s-AR" sz="2800" b="1" dirty="0">
                <a:solidFill>
                  <a:srgbClr val="FFFFFF"/>
                </a:solidFill>
              </a:rPr>
              <a:t>Por que clientes eligen </a:t>
            </a:r>
            <a:r>
              <a:rPr sz="2800" b="1" dirty="0">
                <a:solidFill>
                  <a:srgbClr val="FFFFFF"/>
                </a:solidFill>
              </a:rPr>
              <a:t>MOSP</a:t>
            </a:r>
            <a:r>
              <a:rPr lang="es-AR" sz="2800" b="1" dirty="0">
                <a:solidFill>
                  <a:srgbClr val="FFFFFF"/>
                </a:solidFill>
              </a:rPr>
              <a:t> – La Propuesta de Valor</a:t>
            </a:r>
            <a:endParaRPr sz="2800" b="1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7127" y="2627745"/>
            <a:ext cx="8973127" cy="32162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s-AR" sz="2400" b="1" dirty="0">
                <a:solidFill>
                  <a:schemeClr val="bg1"/>
                </a:solidFill>
              </a:rPr>
              <a:t>Somos una firma especializada en la gestión integral de</a:t>
            </a:r>
          </a:p>
          <a:p>
            <a:pPr>
              <a:spcAft>
                <a:spcPts val="600"/>
              </a:spcAft>
            </a:pPr>
            <a:r>
              <a:rPr lang="es-AR" sz="2400" b="1" dirty="0">
                <a:solidFill>
                  <a:schemeClr val="bg1"/>
                </a:solidFill>
              </a:rPr>
              <a:t>suministros y proyectos para el sector industrial, energía y </a:t>
            </a:r>
            <a:r>
              <a:rPr lang="es-AR" sz="2400" b="1" dirty="0" err="1">
                <a:solidFill>
                  <a:schemeClr val="bg1"/>
                </a:solidFill>
              </a:rPr>
              <a:t>Oil</a:t>
            </a:r>
            <a:r>
              <a:rPr lang="es-AR" sz="2400" b="1" dirty="0">
                <a:solidFill>
                  <a:schemeClr val="bg1"/>
                </a:solidFill>
              </a:rPr>
              <a:t> &amp; Gas</a:t>
            </a:r>
            <a:r>
              <a:rPr lang="es-AR" sz="2000" b="1" dirty="0">
                <a:solidFill>
                  <a:schemeClr val="bg1"/>
                </a:solidFill>
              </a:rPr>
              <a:t>.</a:t>
            </a:r>
          </a:p>
          <a:p>
            <a:pPr>
              <a:spcAft>
                <a:spcPts val="600"/>
              </a:spcAft>
            </a:pPr>
            <a:endParaRPr lang="es-AR" sz="2000" dirty="0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AR" sz="2000" dirty="0">
                <a:solidFill>
                  <a:schemeClr val="bg1"/>
                </a:solidFill>
              </a:rPr>
              <a:t>Experiencia técnica senior inmediata 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AR" sz="2000" dirty="0">
                <a:solidFill>
                  <a:schemeClr val="bg1"/>
                </a:solidFill>
              </a:rPr>
              <a:t>Red de contactos global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AR" sz="2000" dirty="0">
                <a:solidFill>
                  <a:schemeClr val="bg1"/>
                </a:solidFill>
              </a:rPr>
              <a:t>Menores costos indirectos que las grandes firmas 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AR" sz="2000" dirty="0">
                <a:solidFill>
                  <a:schemeClr val="bg1"/>
                </a:solidFill>
              </a:rPr>
              <a:t>Ciclos de abastecimiento ágiles 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AR" sz="2000" dirty="0">
                <a:solidFill>
                  <a:schemeClr val="bg1"/>
                </a:solidFill>
              </a:rPr>
              <a:t>Ejecución directa y activa hasta la entrega</a:t>
            </a:r>
            <a:endParaRPr sz="19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45B504-DBC8-91BD-107B-190B812614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711" t="14785" r="9155" b="14786"/>
          <a:stretch>
            <a:fillRect/>
          </a:stretch>
        </p:blipFill>
        <p:spPr>
          <a:xfrm>
            <a:off x="10143744" y="0"/>
            <a:ext cx="1591056" cy="13643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411480"/>
            <a:ext cx="817396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s-AR" sz="2800" b="1" dirty="0">
                <a:solidFill>
                  <a:srgbClr val="FFFFFF"/>
                </a:solidFill>
              </a:rPr>
              <a:t>Impacto en el Proyecto - El Problema que Resolvemos</a:t>
            </a:r>
            <a:endParaRPr sz="2800" b="1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1" y="1371600"/>
            <a:ext cx="6885708" cy="1923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AR" sz="2000" dirty="0">
                <a:solidFill>
                  <a:schemeClr val="bg1"/>
                </a:solidFill>
              </a:rPr>
              <a:t>Oportunidades de ahorro desde 5% y hasta 15% en </a:t>
            </a:r>
            <a:r>
              <a:rPr lang="es-AR" sz="2000" dirty="0" err="1">
                <a:solidFill>
                  <a:schemeClr val="bg1"/>
                </a:solidFill>
              </a:rPr>
              <a:t>Sourcing</a:t>
            </a:r>
            <a:endParaRPr lang="es-AR" sz="2000" dirty="0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AR" sz="2000" dirty="0">
                <a:solidFill>
                  <a:schemeClr val="bg1"/>
                </a:solidFill>
              </a:rPr>
              <a:t>Reducción de desvíos en cronogramas y plazos 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AR" sz="2000" dirty="0">
                <a:solidFill>
                  <a:schemeClr val="bg1"/>
                </a:solidFill>
              </a:rPr>
              <a:t>Mayor competencia entre oferentes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AR" sz="2000" dirty="0">
                <a:solidFill>
                  <a:schemeClr val="bg1"/>
                </a:solidFill>
              </a:rPr>
              <a:t>Mejora en la gestión y control contractual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AR" sz="2000" dirty="0">
                <a:solidFill>
                  <a:schemeClr val="bg1"/>
                </a:solidFill>
              </a:rPr>
              <a:t>Nexo eficiente entre la ingeniería y el proveedor</a:t>
            </a:r>
            <a:endParaRPr sz="20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E5F122-2218-90B6-E651-6743EBA927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666" t="36134" r="9533" b="43466"/>
          <a:stretch>
            <a:fillRect/>
          </a:stretch>
        </p:blipFill>
        <p:spPr>
          <a:xfrm>
            <a:off x="8787384" y="5349240"/>
            <a:ext cx="3226577" cy="12070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8036" y="398770"/>
            <a:ext cx="6182975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s-AR" sz="2800" b="1" dirty="0">
                <a:solidFill>
                  <a:srgbClr val="FFFFFF"/>
                </a:solidFill>
              </a:rPr>
              <a:t>Nuestros Servicios como Valor Agregado</a:t>
            </a:r>
            <a:endParaRPr sz="2800" b="1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8036" y="1288473"/>
            <a:ext cx="7910945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s-AR" sz="1900" b="1" u="sng" dirty="0">
                <a:solidFill>
                  <a:srgbClr val="FFFFFF"/>
                </a:solidFill>
              </a:rPr>
              <a:t>Procura Técnica - </a:t>
            </a:r>
            <a:r>
              <a:rPr lang="es-AR" sz="1900" b="1" u="sng" dirty="0" err="1">
                <a:solidFill>
                  <a:srgbClr val="FFFFFF"/>
                </a:solidFill>
              </a:rPr>
              <a:t>Category</a:t>
            </a:r>
            <a:r>
              <a:rPr lang="es-AR" sz="1900" b="1" u="sng" dirty="0">
                <a:solidFill>
                  <a:srgbClr val="FFFFFF"/>
                </a:solidFill>
              </a:rPr>
              <a:t> Management:</a:t>
            </a:r>
            <a:r>
              <a:rPr lang="es-AR" sz="1900" dirty="0">
                <a:solidFill>
                  <a:srgbClr val="FFFFFF"/>
                </a:solidFill>
              </a:rPr>
              <a:t> </a:t>
            </a:r>
          </a:p>
          <a:p>
            <a:pPr lvl="1">
              <a:spcAft>
                <a:spcPts val="600"/>
              </a:spcAft>
            </a:pPr>
            <a:r>
              <a:rPr lang="es-AR" sz="1900" dirty="0" err="1">
                <a:solidFill>
                  <a:srgbClr val="FFFFFF"/>
                </a:solidFill>
              </a:rPr>
              <a:t>Interpretacion</a:t>
            </a:r>
            <a:r>
              <a:rPr lang="es-AR" sz="1900" dirty="0">
                <a:solidFill>
                  <a:srgbClr val="FFFFFF"/>
                </a:solidFill>
              </a:rPr>
              <a:t> de MR / </a:t>
            </a:r>
            <a:r>
              <a:rPr lang="es-AR" sz="1900" dirty="0" err="1">
                <a:solidFill>
                  <a:srgbClr val="FFFFFF"/>
                </a:solidFill>
              </a:rPr>
              <a:t>DataSheets</a:t>
            </a:r>
            <a:r>
              <a:rPr lang="es-AR" sz="1900" dirty="0">
                <a:solidFill>
                  <a:srgbClr val="FFFFFF"/>
                </a:solidFill>
              </a:rPr>
              <a:t> / </a:t>
            </a:r>
            <a:r>
              <a:rPr lang="es-AR" sz="1900" dirty="0" err="1">
                <a:solidFill>
                  <a:srgbClr val="FFFFFF"/>
                </a:solidFill>
              </a:rPr>
              <a:t>Specs</a:t>
            </a:r>
            <a:r>
              <a:rPr lang="es-AR" sz="1900" dirty="0">
                <a:solidFill>
                  <a:srgbClr val="FFFFFF"/>
                </a:solidFill>
              </a:rPr>
              <a:t>. Selección de proveedores </a:t>
            </a:r>
            <a:r>
              <a:rPr lang="es-AR" sz="1900" dirty="0" err="1">
                <a:solidFill>
                  <a:srgbClr val="FFFFFF"/>
                </a:solidFill>
              </a:rPr>
              <a:t>idoneos</a:t>
            </a:r>
            <a:r>
              <a:rPr lang="es-AR" sz="1900" dirty="0">
                <a:solidFill>
                  <a:srgbClr val="FFFFFF"/>
                </a:solidFill>
              </a:rPr>
              <a:t>. Evaluaciones técnicas/</a:t>
            </a:r>
            <a:r>
              <a:rPr lang="es-AR" sz="1900" dirty="0" err="1">
                <a:solidFill>
                  <a:srgbClr val="FFFFFF"/>
                </a:solidFill>
              </a:rPr>
              <a:t>comeriales</a:t>
            </a:r>
            <a:endParaRPr lang="es-AR" sz="1900" dirty="0">
              <a:solidFill>
                <a:srgbClr val="FFFFFF"/>
              </a:solidFill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s-AR" sz="1900" b="1" u="sng" dirty="0">
                <a:solidFill>
                  <a:srgbClr val="FFFFFF"/>
                </a:solidFill>
              </a:rPr>
              <a:t>Project Management - </a:t>
            </a:r>
            <a:r>
              <a:rPr lang="es-AR" sz="1900" b="1" u="sng" dirty="0" err="1">
                <a:solidFill>
                  <a:srgbClr val="FFFFFF"/>
                </a:solidFill>
              </a:rPr>
              <a:t>Strategic</a:t>
            </a:r>
            <a:r>
              <a:rPr lang="es-AR" sz="1900" b="1" u="sng" dirty="0">
                <a:solidFill>
                  <a:srgbClr val="FFFFFF"/>
                </a:solidFill>
              </a:rPr>
              <a:t> </a:t>
            </a:r>
            <a:r>
              <a:rPr lang="es-AR" sz="1900" b="1" u="sng" dirty="0" err="1">
                <a:solidFill>
                  <a:srgbClr val="FFFFFF"/>
                </a:solidFill>
              </a:rPr>
              <a:t>Sourcing</a:t>
            </a:r>
            <a:r>
              <a:rPr lang="es-AR" sz="1900" b="1" u="sng" dirty="0">
                <a:solidFill>
                  <a:srgbClr val="FFFFFF"/>
                </a:solidFill>
              </a:rPr>
              <a:t>: </a:t>
            </a:r>
          </a:p>
          <a:p>
            <a:pPr lvl="1">
              <a:spcAft>
                <a:spcPts val="600"/>
              </a:spcAft>
            </a:pPr>
            <a:r>
              <a:rPr lang="es-AR" sz="1900" dirty="0">
                <a:solidFill>
                  <a:srgbClr val="FFFFFF"/>
                </a:solidFill>
              </a:rPr>
              <a:t>Armado de cronograma de compra. </a:t>
            </a:r>
            <a:r>
              <a:rPr lang="es-AR" sz="1900" dirty="0" err="1">
                <a:solidFill>
                  <a:srgbClr val="FFFFFF"/>
                </a:solidFill>
              </a:rPr>
              <a:t>Identificacion</a:t>
            </a:r>
            <a:r>
              <a:rPr lang="es-AR" sz="1900" dirty="0">
                <a:solidFill>
                  <a:srgbClr val="FFFFFF"/>
                </a:solidFill>
              </a:rPr>
              <a:t> de prioridades criticas. Seguimiento de fabricación y cumplimiento de plazos. 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s-AR" sz="1900" b="1" u="sng" dirty="0">
                <a:solidFill>
                  <a:srgbClr val="FFFFFF"/>
                </a:solidFill>
              </a:rPr>
              <a:t>Logística Especializada: </a:t>
            </a:r>
          </a:p>
          <a:p>
            <a:pPr lvl="1">
              <a:spcAft>
                <a:spcPts val="600"/>
              </a:spcAft>
            </a:pPr>
            <a:r>
              <a:rPr lang="es-AR" sz="1900" dirty="0">
                <a:solidFill>
                  <a:srgbClr val="FFFFFF"/>
                </a:solidFill>
              </a:rPr>
              <a:t>Manejo de equipos críticos (como </a:t>
            </a:r>
            <a:r>
              <a:rPr lang="es-AR" sz="1900" dirty="0" err="1">
                <a:solidFill>
                  <a:srgbClr val="FFFFFF"/>
                </a:solidFill>
              </a:rPr>
              <a:t>shelters</a:t>
            </a:r>
            <a:r>
              <a:rPr lang="es-AR" sz="1900" dirty="0">
                <a:solidFill>
                  <a:srgbClr val="FFFFFF"/>
                </a:solidFill>
              </a:rPr>
              <a:t>, </a:t>
            </a:r>
            <a:r>
              <a:rPr lang="es-AR" sz="1900" dirty="0" err="1">
                <a:solidFill>
                  <a:srgbClr val="FFFFFF"/>
                </a:solidFill>
              </a:rPr>
              <a:t>skids</a:t>
            </a:r>
            <a:r>
              <a:rPr lang="es-AR" sz="1900" dirty="0">
                <a:solidFill>
                  <a:srgbClr val="FFFFFF"/>
                </a:solidFill>
              </a:rPr>
              <a:t> o tableros).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s-AR" sz="1900" b="1" u="sng" dirty="0">
                <a:solidFill>
                  <a:srgbClr val="FFFFFF"/>
                </a:solidFill>
              </a:rPr>
              <a:t>Auditorías de Proveedores: </a:t>
            </a:r>
          </a:p>
          <a:p>
            <a:pPr lvl="1">
              <a:spcAft>
                <a:spcPts val="600"/>
              </a:spcAft>
            </a:pPr>
            <a:r>
              <a:rPr lang="es-AR" sz="1900" dirty="0">
                <a:solidFill>
                  <a:srgbClr val="FFFFFF"/>
                </a:solidFill>
              </a:rPr>
              <a:t>Evaluaciones de proveedores con prioridades de criterios. Control de calidad en el sitio o taller del proveedor.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s-AR" sz="1900" b="1" u="sng" dirty="0" err="1">
                <a:solidFill>
                  <a:srgbClr val="FFFFFF"/>
                </a:solidFill>
              </a:rPr>
              <a:t>Owner's</a:t>
            </a:r>
            <a:r>
              <a:rPr lang="es-AR" sz="1900" b="1" u="sng" dirty="0">
                <a:solidFill>
                  <a:srgbClr val="FFFFFF"/>
                </a:solidFill>
              </a:rPr>
              <a:t> </a:t>
            </a:r>
            <a:r>
              <a:rPr lang="es-AR" sz="1900" b="1" u="sng" dirty="0" err="1">
                <a:solidFill>
                  <a:srgbClr val="FFFFFF"/>
                </a:solidFill>
              </a:rPr>
              <a:t>Rep</a:t>
            </a:r>
            <a:r>
              <a:rPr lang="es-AR" sz="1900" b="1" u="sng" dirty="0">
                <a:solidFill>
                  <a:srgbClr val="FFFFFF"/>
                </a:solidFill>
              </a:rPr>
              <a:t> </a:t>
            </a:r>
            <a:r>
              <a:rPr lang="es-AR" sz="1900" b="1" u="sng" dirty="0" err="1">
                <a:solidFill>
                  <a:srgbClr val="FFFFFF"/>
                </a:solidFill>
              </a:rPr>
              <a:t>Procurement</a:t>
            </a:r>
            <a:r>
              <a:rPr lang="es-AR" sz="1900" b="1" u="sng" dirty="0">
                <a:solidFill>
                  <a:srgbClr val="FFFFFF"/>
                </a:solidFill>
              </a:rPr>
              <a:t> - defendiendo los intereses del cliente dueño del proyecto:</a:t>
            </a:r>
            <a:r>
              <a:rPr lang="es-AR" sz="1900" dirty="0">
                <a:solidFill>
                  <a:srgbClr val="FFFFFF"/>
                </a:solidFill>
              </a:rPr>
              <a:t> </a:t>
            </a:r>
          </a:p>
          <a:p>
            <a:pPr lvl="1">
              <a:spcAft>
                <a:spcPts val="600"/>
              </a:spcAft>
            </a:pPr>
            <a:r>
              <a:rPr lang="es-AR" sz="1900" dirty="0">
                <a:solidFill>
                  <a:srgbClr val="FFFFFF"/>
                </a:solidFill>
              </a:rPr>
              <a:t>Supervisamos y gestionamos las compras del proyecto protegiendo costo, plazo, calidad y transparencia contractual de nuestros clientes.</a:t>
            </a:r>
            <a:endParaRPr sz="1900" dirty="0">
              <a:solidFill>
                <a:srgbClr val="FFFFFF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8EF494-1ED0-7A68-9320-E41C9B6D61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199425" y="209720"/>
            <a:ext cx="1424539" cy="142453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41713" y="411480"/>
            <a:ext cx="697113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s-AR" sz="2800" b="1">
                <a:solidFill>
                  <a:srgbClr val="FFFFFF"/>
                </a:solidFill>
              </a:rPr>
              <a:t>Execution Roadmap - Metodología de Trabajo</a:t>
            </a:r>
            <a:endParaRPr lang="es-AR" sz="2800" b="1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198" y="1371600"/>
            <a:ext cx="9915237" cy="4862870"/>
          </a:xfrm>
          <a:prstGeom prst="rect">
            <a:avLst/>
          </a:prstGeom>
          <a:gradFill flip="none" rotWithShape="1">
            <a:gsLst>
              <a:gs pos="24000">
                <a:schemeClr val="tx1">
                  <a:lumMod val="50000"/>
                  <a:lumOff val="50000"/>
                  <a:shade val="30000"/>
                  <a:satMod val="115000"/>
                  <a:alpha val="38000"/>
                </a:schemeClr>
              </a:gs>
              <a:gs pos="0">
                <a:schemeClr val="tx1">
                  <a:lumMod val="50000"/>
                  <a:lumOff val="50000"/>
                  <a:shade val="67500"/>
                  <a:satMod val="115000"/>
                </a:schemeClr>
              </a:gs>
              <a:gs pos="0">
                <a:schemeClr val="tx1">
                  <a:lumMod val="50000"/>
                  <a:lumOff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 wrap="square">
            <a:spAutoFit/>
          </a:bodyPr>
          <a:lstStyle/>
          <a:p>
            <a:pPr marL="514350" indent="-514350">
              <a:spcAft>
                <a:spcPts val="600"/>
              </a:spcAft>
              <a:buFont typeface="+mj-lt"/>
              <a:buAutoNum type="romanUcPeriod"/>
            </a:pPr>
            <a:r>
              <a:rPr lang="es-AR" sz="1900" b="1" u="sng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Fase 1. Assessment inicial de gasto y gaps de procurement:</a:t>
            </a:r>
            <a:r>
              <a:rPr lang="es-AR" sz="1900" b="1" u="sng">
                <a:solidFill>
                  <a:srgbClr val="FFFFFF"/>
                </a:solidFill>
              </a:rPr>
              <a:t> </a:t>
            </a:r>
            <a:r>
              <a:rPr lang="es-AR" sz="1900">
                <a:solidFill>
                  <a:srgbClr val="FFFFFF"/>
                </a:solidFill>
              </a:rPr>
              <a:t>Analizamos estructura de compras, categorías críticas, proveedores y procesos para identificar ahorros, riesgos y mejoras inmediatas.</a:t>
            </a:r>
          </a:p>
          <a:p>
            <a:pPr marL="514350" indent="-514350">
              <a:spcAft>
                <a:spcPts val="600"/>
              </a:spcAft>
              <a:buFont typeface="+mj-lt"/>
              <a:buAutoNum type="romanUcPeriod"/>
            </a:pPr>
            <a:r>
              <a:rPr lang="es-AR" sz="1900" b="1" u="sng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Fase 2. Opportunity pipeline de Compras: </a:t>
            </a:r>
            <a:r>
              <a:rPr lang="es-AR" sz="1900">
                <a:solidFill>
                  <a:srgbClr val="FFFFFF"/>
                </a:solidFill>
              </a:rPr>
              <a:t>Desarrollamos una cartera priorizada de iniciativas para generar ahorros, acelerar abastecimiento y reducir riesgos del proyecto.</a:t>
            </a:r>
          </a:p>
          <a:p>
            <a:pPr marL="514350" indent="-514350">
              <a:spcAft>
                <a:spcPts val="600"/>
              </a:spcAft>
              <a:buFont typeface="+mj-lt"/>
              <a:buAutoNum type="romanUcPeriod"/>
            </a:pPr>
            <a:r>
              <a:rPr lang="es-AR" sz="1900" b="1" u="sng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Fase 3. Lanzamiento de los RFQs: </a:t>
            </a:r>
            <a:r>
              <a:rPr lang="es-AR" sz="1900">
                <a:solidFill>
                  <a:srgbClr val="FFFFFF"/>
                </a:solidFill>
              </a:rPr>
              <a:t>Emitimos RFQs estratégicos a proveedores calificados para acelerar adjudicaciones y generar competencia comercial. Seguimiento de la etapa de cotizacion con interacción proveedor-cliente resolviendo consultas y pedidos de aclaraciones.</a:t>
            </a:r>
          </a:p>
          <a:p>
            <a:pPr marL="514350" indent="-514350">
              <a:spcAft>
                <a:spcPts val="600"/>
              </a:spcAft>
              <a:buFont typeface="+mj-lt"/>
              <a:buAutoNum type="romanUcPeriod"/>
            </a:pPr>
            <a:r>
              <a:rPr lang="es-AR" sz="1900" b="1" u="sng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Fase 4. Adjudicaciones concretadas: </a:t>
            </a:r>
            <a:r>
              <a:rPr lang="es-AR" sz="1900">
                <a:solidFill>
                  <a:srgbClr val="FFFFFF"/>
                </a:solidFill>
              </a:rPr>
              <a:t>Emitimos comparaciones técnico-comerciales eligiendo la mejor opción capturando las mejores oportunidades.</a:t>
            </a:r>
          </a:p>
          <a:p>
            <a:pPr marL="514350" indent="-514350">
              <a:spcAft>
                <a:spcPts val="600"/>
              </a:spcAft>
              <a:buFont typeface="+mj-lt"/>
              <a:buAutoNum type="romanUcPeriod"/>
            </a:pPr>
            <a:r>
              <a:rPr lang="es-AR" sz="1900" b="1" u="sng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Fase 5. Monitoreo de Producción (Expediting): </a:t>
            </a:r>
            <a:r>
              <a:rPr lang="es-AR" sz="1900">
                <a:solidFill>
                  <a:srgbClr val="FFFFFF"/>
                </a:solidFill>
              </a:rPr>
              <a:t>Asegurar el cumplimiento de hitos críticos del proveedor, detectando y previniendo desvíos antes que impacten en el cronograma.</a:t>
            </a:r>
          </a:p>
          <a:p>
            <a:pPr marL="514350" indent="-514350">
              <a:spcAft>
                <a:spcPts val="600"/>
              </a:spcAft>
              <a:buFont typeface="+mj-lt"/>
              <a:buAutoNum type="romanUcPeriod"/>
            </a:pPr>
            <a:r>
              <a:rPr lang="es-AR" sz="1900" b="1" u="sng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Fase 6. Control de Calidad (FAT) y Logística: </a:t>
            </a:r>
            <a:r>
              <a:rPr lang="es-AR" sz="1900">
                <a:solidFill>
                  <a:srgbClr val="FFFFFF"/>
                </a:solidFill>
              </a:rPr>
              <a:t>Supervisamos la calidad final del suministro en fábrica y coordinamos su entrega al sitio, asegurando cumplimiento técnico, documental y de cronograma.</a:t>
            </a:r>
            <a:endParaRPr lang="es-AR" sz="1900" dirty="0">
              <a:solidFill>
                <a:srgbClr val="FFFFFF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A937727-025E-A8D8-18CD-A8B727D028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372435" y="-39180"/>
            <a:ext cx="1424539" cy="142453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411480"/>
            <a:ext cx="711733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 dirty="0">
                <a:solidFill>
                  <a:srgbClr val="FFFFFF"/>
                </a:solidFill>
              </a:rPr>
              <a:t>KPIs That Matter</a:t>
            </a:r>
            <a:r>
              <a:rPr lang="es-AR" sz="2800" b="1" dirty="0">
                <a:solidFill>
                  <a:srgbClr val="FFFFFF"/>
                </a:solidFill>
              </a:rPr>
              <a:t> - Métricas Críticas de Gestión</a:t>
            </a:r>
            <a:endParaRPr sz="2800" b="1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261872"/>
            <a:ext cx="11237976" cy="3785652"/>
          </a:xfrm>
          <a:prstGeom prst="rect">
            <a:avLst/>
          </a:prstGeom>
          <a:gradFill flip="none" rotWithShape="1">
            <a:gsLst>
              <a:gs pos="2000">
                <a:srgbClr val="D9D9D9">
                  <a:shade val="30000"/>
                  <a:satMod val="115000"/>
                  <a:alpha val="0"/>
                </a:srgbClr>
              </a:gs>
              <a:gs pos="43000">
                <a:srgbClr val="D9D9D9">
                  <a:shade val="67500"/>
                  <a:satMod val="115000"/>
                  <a:alpha val="69000"/>
                </a:srgbClr>
              </a:gs>
            </a:gsLst>
            <a:path path="circle">
              <a:fillToRect r="100000" b="100000"/>
            </a:path>
            <a:tileRect l="-100000" t="-100000"/>
          </a:gra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s-AR" sz="2400" b="1" dirty="0">
                <a:solidFill>
                  <a:srgbClr val="FFFFFF"/>
                </a:solidFill>
              </a:rPr>
              <a:t>Monitoreamos indicadores críticos para asegurar ahorro, cumplimiento de cronograma y performance de proveedores (Lo que no se mide no se mejora. Lo que no impacta, no importa):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sz="19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Savings </a:t>
            </a:r>
            <a:r>
              <a:rPr lang="es-AR" sz="19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sz="1900" b="1" u="sng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aptured</a:t>
            </a:r>
            <a:r>
              <a:rPr lang="es-AR" sz="19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s-AR" sz="1900" dirty="0">
                <a:solidFill>
                  <a:srgbClr val="FFFFFF"/>
                </a:solidFill>
              </a:rPr>
              <a:t>Ahorros reales obtenidos por negociación, licitación o estrategia comercial.</a:t>
            </a:r>
            <a:endParaRPr sz="1900" dirty="0">
              <a:solidFill>
                <a:srgbClr val="FFFFFF"/>
              </a:solidFill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sz="19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 </a:t>
            </a:r>
            <a:r>
              <a:rPr lang="es-AR" sz="19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sz="1900" b="1" u="sng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ycle</a:t>
            </a:r>
            <a:r>
              <a:rPr sz="19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9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sz="1900" b="1" u="sng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ime</a:t>
            </a:r>
            <a:r>
              <a:rPr lang="es-AR" sz="1900" dirty="0">
                <a:solidFill>
                  <a:srgbClr val="FFFFFF"/>
                </a:solidFill>
              </a:rPr>
              <a:t>: Tiempo desde solicitud hasta emisión de orden de compra.</a:t>
            </a:r>
            <a:endParaRPr sz="1900" dirty="0">
              <a:solidFill>
                <a:srgbClr val="FFFFFF"/>
              </a:solidFill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sz="19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Bid </a:t>
            </a:r>
            <a:r>
              <a:rPr lang="es-AR" sz="19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sz="1900" b="1" u="sng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esponse</a:t>
            </a:r>
            <a:r>
              <a:rPr sz="19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9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sz="19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</a:t>
            </a:r>
            <a:r>
              <a:rPr lang="es-AR" sz="19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s-AR" sz="1900" dirty="0">
                <a:solidFill>
                  <a:srgbClr val="FFFFFF"/>
                </a:solidFill>
              </a:rPr>
              <a:t> Porcentaje de proveedores que responden </a:t>
            </a:r>
            <a:r>
              <a:rPr lang="es-AR" sz="1900" dirty="0" err="1">
                <a:solidFill>
                  <a:srgbClr val="FFFFFF"/>
                </a:solidFill>
              </a:rPr>
              <a:t>RFQs</a:t>
            </a:r>
            <a:r>
              <a:rPr lang="es-AR" sz="1900" dirty="0">
                <a:solidFill>
                  <a:srgbClr val="FFFFFF"/>
                </a:solidFill>
              </a:rPr>
              <a:t>.</a:t>
            </a:r>
            <a:endParaRPr sz="1900" dirty="0">
              <a:solidFill>
                <a:srgbClr val="FFFFFF"/>
              </a:solidFill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sz="19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On-</a:t>
            </a:r>
            <a:r>
              <a:rPr lang="es-AR" sz="19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sz="1900" b="1" u="sng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ime</a:t>
            </a:r>
            <a:r>
              <a:rPr sz="19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</a:t>
            </a:r>
            <a:r>
              <a:rPr lang="es-AR" sz="1900" b="1" u="sng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elivery</a:t>
            </a:r>
            <a:r>
              <a:rPr lang="es-AR" sz="19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s-AR" sz="1900" dirty="0">
                <a:solidFill>
                  <a:srgbClr val="FFFFFF"/>
                </a:solidFill>
              </a:rPr>
              <a:t>Entregas cumplidas según fecha comprometida.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AR" sz="19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DAS / ROS </a:t>
            </a:r>
            <a:r>
              <a:rPr lang="es-AR" sz="1900" b="1" u="sng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Compliance</a:t>
            </a:r>
            <a:r>
              <a:rPr lang="es-AR" sz="19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1900" dirty="0" err="1">
                <a:solidFill>
                  <a:srgbClr val="FFFFFF"/>
                </a:solidFill>
              </a:rPr>
              <a:t>Cumplimiento</a:t>
            </a:r>
            <a:r>
              <a:rPr lang="en-US" sz="1900" dirty="0">
                <a:solidFill>
                  <a:srgbClr val="FFFFFF"/>
                </a:solidFill>
              </a:rPr>
              <a:t> de Delivery At Site / Received On Site.</a:t>
            </a:r>
            <a:endParaRPr sz="1900" dirty="0">
              <a:solidFill>
                <a:srgbClr val="FFFFFF"/>
              </a:solidFill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AR" sz="1900" b="1" u="sng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Supplier</a:t>
            </a:r>
            <a:r>
              <a:rPr lang="es-AR" sz="19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Performance: </a:t>
            </a:r>
            <a:r>
              <a:rPr lang="es-AR" sz="1900" dirty="0">
                <a:solidFill>
                  <a:srgbClr val="FFFFFF"/>
                </a:solidFill>
              </a:rPr>
              <a:t>Calidad, plazo y respuesta del proveedor.</a:t>
            </a:r>
          </a:p>
          <a:p>
            <a:pPr>
              <a:spcAft>
                <a:spcPts val="600"/>
              </a:spcAft>
            </a:pPr>
            <a:endParaRPr sz="1900" dirty="0">
              <a:solidFill>
                <a:srgbClr val="FFFFFF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919713-63B2-2042-C5EC-9604CCF99F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118992" y="0"/>
            <a:ext cx="1615808" cy="139734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263698"/>
            <a:ext cx="4993355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 dirty="0">
                <a:solidFill>
                  <a:srgbClr val="FFFFFF"/>
                </a:solidFill>
              </a:rPr>
              <a:t>Case Experience</a:t>
            </a:r>
            <a:r>
              <a:rPr lang="es-AR" sz="2800" b="1" dirty="0">
                <a:solidFill>
                  <a:srgbClr val="FFFFFF"/>
                </a:solidFill>
              </a:rPr>
              <a:t> - Casos de Éxito</a:t>
            </a:r>
            <a:endParaRPr sz="2800" b="1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871146"/>
            <a:ext cx="6543965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s-AR" sz="2400" dirty="0">
                <a:solidFill>
                  <a:schemeClr val="bg2"/>
                </a:solidFill>
              </a:rPr>
              <a:t>Track Record en Proyectos Industriales Complejos: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AR" sz="1400" b="1" dirty="0" err="1">
                <a:solidFill>
                  <a:schemeClr val="bg2"/>
                </a:solidFill>
              </a:rPr>
              <a:t>Oil</a:t>
            </a:r>
            <a:r>
              <a:rPr lang="es-AR" sz="1400" b="1" dirty="0">
                <a:solidFill>
                  <a:schemeClr val="bg2"/>
                </a:solidFill>
              </a:rPr>
              <a:t> &amp; Gas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AR" sz="1400" dirty="0">
                <a:solidFill>
                  <a:schemeClr val="bg2"/>
                </a:solidFill>
              </a:rPr>
              <a:t>Unidades de medición fiscal (LACT)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AR" sz="1400" dirty="0">
                <a:solidFill>
                  <a:schemeClr val="bg2"/>
                </a:solidFill>
              </a:rPr>
              <a:t>Plantas de proceso y </a:t>
            </a:r>
            <a:r>
              <a:rPr lang="es-AR" sz="1400" dirty="0" err="1">
                <a:solidFill>
                  <a:schemeClr val="bg2"/>
                </a:solidFill>
              </a:rPr>
              <a:t>facilities</a:t>
            </a:r>
            <a:r>
              <a:rPr lang="es-AR" sz="1400" dirty="0">
                <a:solidFill>
                  <a:schemeClr val="bg2"/>
                </a:solidFill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AR" sz="1400" dirty="0">
                <a:solidFill>
                  <a:schemeClr val="bg2"/>
                </a:solidFill>
              </a:rPr>
              <a:t>Instrumentación y automatización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AR" sz="1400" dirty="0">
                <a:solidFill>
                  <a:schemeClr val="bg2"/>
                </a:solidFill>
              </a:rPr>
              <a:t>Equipamiento crítico de campo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AR" sz="1400" dirty="0">
                <a:solidFill>
                  <a:schemeClr val="bg2"/>
                </a:solidFill>
              </a:rPr>
              <a:t>Proyectos </a:t>
            </a:r>
            <a:r>
              <a:rPr lang="es-AR" sz="1400" dirty="0" err="1">
                <a:solidFill>
                  <a:schemeClr val="bg2"/>
                </a:solidFill>
              </a:rPr>
              <a:t>upstream</a:t>
            </a:r>
            <a:r>
              <a:rPr lang="es-AR" sz="1400" dirty="0">
                <a:solidFill>
                  <a:schemeClr val="bg2"/>
                </a:solidFill>
              </a:rPr>
              <a:t> y </a:t>
            </a:r>
            <a:r>
              <a:rPr lang="es-AR" sz="1400" dirty="0" err="1">
                <a:solidFill>
                  <a:schemeClr val="bg2"/>
                </a:solidFill>
              </a:rPr>
              <a:t>midstream</a:t>
            </a:r>
            <a:r>
              <a:rPr lang="es-AR" sz="1400" dirty="0">
                <a:solidFill>
                  <a:schemeClr val="bg2"/>
                </a:solidFill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AR" sz="1400" b="1" dirty="0">
                <a:solidFill>
                  <a:schemeClr val="bg2"/>
                </a:solidFill>
              </a:rPr>
              <a:t>Minería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AR" sz="1400" dirty="0">
                <a:solidFill>
                  <a:schemeClr val="bg2"/>
                </a:solidFill>
              </a:rPr>
              <a:t>Proyectos de litio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AR" sz="1400" dirty="0">
                <a:solidFill>
                  <a:schemeClr val="bg2"/>
                </a:solidFill>
              </a:rPr>
              <a:t>Plantas de procesamiento mineral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AR" sz="1400" dirty="0">
                <a:solidFill>
                  <a:schemeClr val="bg2"/>
                </a:solidFill>
              </a:rPr>
              <a:t>Infraestructura de campamento y </a:t>
            </a:r>
            <a:r>
              <a:rPr lang="es-AR" sz="1400" dirty="0" err="1">
                <a:solidFill>
                  <a:schemeClr val="bg2"/>
                </a:solidFill>
              </a:rPr>
              <a:t>utilities</a:t>
            </a:r>
            <a:r>
              <a:rPr lang="es-AR" sz="1400" dirty="0">
                <a:solidFill>
                  <a:schemeClr val="bg2"/>
                </a:solidFill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AR" sz="1400" dirty="0">
                <a:solidFill>
                  <a:schemeClr val="bg2"/>
                </a:solidFill>
              </a:rPr>
              <a:t>Equipos mecánicos y eléctricos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AR" sz="1400" dirty="0">
                <a:solidFill>
                  <a:schemeClr val="bg2"/>
                </a:solidFill>
              </a:rPr>
              <a:t>Contratos de servicios especializados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AR" sz="1400" b="1" dirty="0">
                <a:solidFill>
                  <a:schemeClr val="bg2"/>
                </a:solidFill>
              </a:rPr>
              <a:t>Infraestructura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AR" sz="1400" dirty="0">
                <a:solidFill>
                  <a:schemeClr val="bg2"/>
                </a:solidFill>
              </a:rPr>
              <a:t>Acueductos y obras hidráulicas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AR" sz="1400" dirty="0">
                <a:solidFill>
                  <a:schemeClr val="bg2"/>
                </a:solidFill>
              </a:rPr>
              <a:t>Ampliaciones aeroportuarias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AR" sz="1400" dirty="0">
                <a:solidFill>
                  <a:schemeClr val="bg2"/>
                </a:solidFill>
              </a:rPr>
              <a:t>Obras civiles industriales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AR" sz="1400" dirty="0">
                <a:solidFill>
                  <a:schemeClr val="bg2"/>
                </a:solidFill>
              </a:rPr>
              <a:t>Estructuras metálicas y montaje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AR" sz="1400" b="1" dirty="0">
                <a:solidFill>
                  <a:schemeClr val="bg2"/>
                </a:solidFill>
              </a:rPr>
              <a:t>Industria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AR" sz="1400" dirty="0">
                <a:solidFill>
                  <a:schemeClr val="bg2"/>
                </a:solidFill>
              </a:rPr>
              <a:t>Equipamiento electromecánico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AR" sz="1400" dirty="0">
                <a:solidFill>
                  <a:schemeClr val="bg2"/>
                </a:solidFill>
              </a:rPr>
              <a:t>Contrataciones técnicas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AR" sz="1400" dirty="0">
                <a:solidFill>
                  <a:schemeClr val="bg2"/>
                </a:solidFill>
              </a:rPr>
              <a:t>Repuestos críticos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AR" sz="1400" dirty="0" err="1">
                <a:solidFill>
                  <a:schemeClr val="bg2"/>
                </a:solidFill>
              </a:rPr>
              <a:t>Supply</a:t>
            </a:r>
            <a:r>
              <a:rPr lang="es-AR" sz="1400" dirty="0">
                <a:solidFill>
                  <a:schemeClr val="bg2"/>
                </a:solidFill>
              </a:rPr>
              <a:t> </a:t>
            </a:r>
            <a:r>
              <a:rPr lang="es-AR" sz="1400" dirty="0" err="1">
                <a:solidFill>
                  <a:schemeClr val="bg2"/>
                </a:solidFill>
              </a:rPr>
              <a:t>chain</a:t>
            </a:r>
            <a:r>
              <a:rPr lang="es-AR" sz="1400" dirty="0">
                <a:solidFill>
                  <a:schemeClr val="bg2"/>
                </a:solidFill>
              </a:rPr>
              <a:t> operativo </a:t>
            </a:r>
            <a:endParaRPr lang="es-AR" sz="2000" dirty="0">
              <a:solidFill>
                <a:schemeClr val="bg2"/>
              </a:solidFill>
            </a:endParaRPr>
          </a:p>
          <a:p>
            <a:pPr>
              <a:spcAft>
                <a:spcPts val="600"/>
              </a:spcAft>
            </a:pPr>
            <a:endParaRPr lang="es-AR" sz="1900" dirty="0">
              <a:solidFill>
                <a:schemeClr val="bg2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6B7CBA-89DE-3AA4-F9FB-2AD92C74C1D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056" t="37058" r="10181" b="43374"/>
          <a:stretch>
            <a:fillRect/>
          </a:stretch>
        </p:blipFill>
        <p:spPr>
          <a:xfrm>
            <a:off x="8788924" y="5392132"/>
            <a:ext cx="3315093" cy="123543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0040" y="160231"/>
            <a:ext cx="715176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 dirty="0">
                <a:solidFill>
                  <a:schemeClr val="bg1"/>
                </a:solidFill>
              </a:rPr>
              <a:t>Engagement Models</a:t>
            </a:r>
            <a:r>
              <a:rPr lang="es-AR" sz="2800" b="1" dirty="0">
                <a:solidFill>
                  <a:schemeClr val="bg1"/>
                </a:solidFill>
              </a:rPr>
              <a:t> – Modalidades de Trabajo</a:t>
            </a:r>
            <a:endParaRPr sz="28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371600"/>
            <a:ext cx="9333389" cy="3477875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38000">
                <a:schemeClr val="accent1">
                  <a:shade val="67500"/>
                  <a:satMod val="115000"/>
                  <a:alpha val="40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s-AR" sz="2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Abono Mensual (</a:t>
            </a:r>
            <a:r>
              <a:rPr lang="es-AR" sz="2000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Retainer</a:t>
            </a:r>
            <a:r>
              <a:rPr lang="es-AR" sz="2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lvl="1"/>
            <a:r>
              <a:rPr lang="es-AR" sz="2000" dirty="0">
                <a:solidFill>
                  <a:schemeClr val="bg1"/>
                </a:solidFill>
              </a:rPr>
              <a:t>Ideal para empresas que requieren soporte continuo en compras y </a:t>
            </a:r>
            <a:r>
              <a:rPr lang="es-AR" sz="2000" dirty="0" err="1">
                <a:solidFill>
                  <a:schemeClr val="bg1"/>
                </a:solidFill>
              </a:rPr>
              <a:t>supply</a:t>
            </a:r>
            <a:r>
              <a:rPr lang="es-AR" sz="2000" dirty="0">
                <a:solidFill>
                  <a:schemeClr val="bg1"/>
                </a:solidFill>
              </a:rPr>
              <a:t> </a:t>
            </a:r>
            <a:r>
              <a:rPr lang="es-AR" sz="2000" dirty="0" err="1">
                <a:solidFill>
                  <a:schemeClr val="bg1"/>
                </a:solidFill>
              </a:rPr>
              <a:t>chain</a:t>
            </a:r>
            <a:r>
              <a:rPr lang="es-AR" sz="20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AR" sz="2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Proyecto con Honorario Fijo</a:t>
            </a:r>
          </a:p>
          <a:p>
            <a:pPr lvl="1"/>
            <a:r>
              <a:rPr lang="es-AR" sz="2000" dirty="0">
                <a:solidFill>
                  <a:schemeClr val="bg1"/>
                </a:solidFill>
              </a:rPr>
              <a:t>Valor cerrado por alcance definido y entregables concretos.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AR" sz="2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Success Fee sobre Ahorros</a:t>
            </a:r>
          </a:p>
          <a:p>
            <a:pPr lvl="1"/>
            <a:r>
              <a:rPr lang="es-AR" sz="2000" dirty="0">
                <a:solidFill>
                  <a:schemeClr val="bg1"/>
                </a:solidFill>
              </a:rPr>
              <a:t>Honorario variable ligado al valor generado.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AR" sz="2000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Interim</a:t>
            </a:r>
            <a:r>
              <a:rPr lang="es-AR" sz="2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000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Procurement</a:t>
            </a:r>
            <a:r>
              <a:rPr lang="es-AR" sz="2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000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</a:t>
            </a:r>
            <a:endParaRPr lang="es-AR" sz="2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s-AR" sz="2000" dirty="0">
                <a:solidFill>
                  <a:schemeClr val="bg1"/>
                </a:solidFill>
              </a:rPr>
              <a:t>Liderazgo temporal senior dentro de la organización del cliente.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AR" sz="2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Híbrido</a:t>
            </a:r>
          </a:p>
          <a:p>
            <a:pPr lvl="1"/>
            <a:r>
              <a:rPr lang="es-AR" sz="2000" dirty="0">
                <a:solidFill>
                  <a:schemeClr val="bg1"/>
                </a:solidFill>
              </a:rPr>
              <a:t>Combinación de fijo + variable + soporte mensual.</a:t>
            </a:r>
          </a:p>
          <a:p>
            <a:endParaRPr lang="es-AR" sz="20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31E8A6-EC3D-C8B5-7F1A-B754B6C080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541" t="26934" r="14085" b="40133"/>
          <a:stretch>
            <a:fillRect/>
          </a:stretch>
        </p:blipFill>
        <p:spPr>
          <a:xfrm>
            <a:off x="8852585" y="237786"/>
            <a:ext cx="3019375" cy="89132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292793"/>
            <a:ext cx="1009139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2800" dirty="0"/>
              <a:t>Executive Discovery Session - </a:t>
            </a:r>
            <a:r>
              <a:rPr lang="es-AR" sz="2800" b="1" dirty="0"/>
              <a:t>Revisemos juntos sus compras críticas</a:t>
            </a:r>
          </a:p>
          <a:p>
            <a:r>
              <a:rPr lang="es-AR" sz="2000" dirty="0"/>
              <a:t>Una reunión breve para detectar mejoras inmediatas en costo, plazo y abastecimiento.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371600"/>
            <a:ext cx="3523674" cy="1631216"/>
          </a:xfrm>
          <a:prstGeom prst="rect">
            <a:avLst/>
          </a:prstGeom>
          <a:gradFill>
            <a:gsLst>
              <a:gs pos="24000">
                <a:schemeClr val="bg1">
                  <a:lumMod val="85000"/>
                  <a:alpha val="57000"/>
                </a:schemeClr>
              </a:gs>
              <a:gs pos="0">
                <a:schemeClr val="tx1">
                  <a:lumMod val="50000"/>
                  <a:lumOff val="50000"/>
                  <a:shade val="67500"/>
                  <a:satMod val="115000"/>
                </a:schemeClr>
              </a:gs>
              <a:gs pos="0">
                <a:schemeClr val="tx1">
                  <a:lumMod val="50000"/>
                  <a:lumOff val="50000"/>
                  <a:shade val="100000"/>
                  <a:satMod val="115000"/>
                </a:schemeClr>
              </a:gs>
            </a:gsLst>
            <a:lin ang="2700000" scaled="1"/>
          </a:gradFill>
        </p:spPr>
        <p:txBody>
          <a:bodyPr wrap="square">
            <a:spAutoFit/>
          </a:bodyPr>
          <a:lstStyle/>
          <a:p>
            <a:r>
              <a:rPr lang="es-AR" sz="2000" b="1" dirty="0"/>
              <a:t>Próximo Paso</a:t>
            </a:r>
          </a:p>
          <a:p>
            <a:r>
              <a:rPr lang="es-AR" sz="2000" dirty="0"/>
              <a:t>📅 Reunión de 30 minutos</a:t>
            </a:r>
            <a:br>
              <a:rPr lang="es-AR" sz="2000" dirty="0"/>
            </a:br>
            <a:r>
              <a:rPr lang="es-AR" sz="2000" dirty="0"/>
              <a:t>📄 Diagnóstico inicial</a:t>
            </a:r>
            <a:br>
              <a:rPr lang="es-AR" sz="2000" dirty="0"/>
            </a:br>
            <a:r>
              <a:rPr lang="es-AR" sz="2000" dirty="0"/>
              <a:t>📈 Oportunidades concretas</a:t>
            </a:r>
            <a:br>
              <a:rPr lang="es-AR" sz="2000" dirty="0"/>
            </a:br>
            <a:r>
              <a:rPr lang="es-AR" sz="2000" dirty="0"/>
              <a:t>📩 Propuesta en 72 </a:t>
            </a:r>
            <a:r>
              <a:rPr lang="es-AR" sz="2000" dirty="0" err="1"/>
              <a:t>hs</a:t>
            </a:r>
            <a:endParaRPr lang="es-AR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28444</TotalTime>
  <Words>756</Words>
  <Application>Microsoft Office PowerPoint</Application>
  <PresentationFormat>Widescreen</PresentationFormat>
  <Paragraphs>85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Technic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Vasyl Mospan</dc:creator>
  <cp:keywords/>
  <dc:description>generated using python-pptx</dc:description>
  <cp:lastModifiedBy>Vasyl Mospan</cp:lastModifiedBy>
  <cp:revision>3</cp:revision>
  <dcterms:created xsi:type="dcterms:W3CDTF">2013-01-27T09:14:16Z</dcterms:created>
  <dcterms:modified xsi:type="dcterms:W3CDTF">2026-06-12T15:03:47Z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afeed15-3976-4e43-8fc0-106f190c97c6_Enabled">
    <vt:lpwstr>true</vt:lpwstr>
  </property>
  <property fmtid="{D5CDD505-2E9C-101B-9397-08002B2CF9AE}" pid="3" name="MSIP_Label_8afeed15-3976-4e43-8fc0-106f190c97c6_SetDate">
    <vt:lpwstr>2026-04-20T17:32:36Z</vt:lpwstr>
  </property>
  <property fmtid="{D5CDD505-2E9C-101B-9397-08002B2CF9AE}" pid="4" name="MSIP_Label_8afeed15-3976-4e43-8fc0-106f190c97c6_Method">
    <vt:lpwstr>Privileged</vt:lpwstr>
  </property>
  <property fmtid="{D5CDD505-2E9C-101B-9397-08002B2CF9AE}" pid="5" name="MSIP_Label_8afeed15-3976-4e43-8fc0-106f190c97c6_Name">
    <vt:lpwstr>Public</vt:lpwstr>
  </property>
  <property fmtid="{D5CDD505-2E9C-101B-9397-08002B2CF9AE}" pid="6" name="MSIP_Label_8afeed15-3976-4e43-8fc0-106f190c97c6_SiteId">
    <vt:lpwstr>27167de1-5481-4130-b8ff-0b34811b852e</vt:lpwstr>
  </property>
  <property fmtid="{D5CDD505-2E9C-101B-9397-08002B2CF9AE}" pid="7" name="MSIP_Label_8afeed15-3976-4e43-8fc0-106f190c97c6_ActionId">
    <vt:lpwstr>547a6aa1-5c35-4391-aa9a-a64815e09ad0</vt:lpwstr>
  </property>
  <property fmtid="{D5CDD505-2E9C-101B-9397-08002B2CF9AE}" pid="8" name="MSIP_Label_8afeed15-3976-4e43-8fc0-106f190c97c6_ContentBits">
    <vt:lpwstr>0</vt:lpwstr>
  </property>
  <property fmtid="{D5CDD505-2E9C-101B-9397-08002B2CF9AE}" pid="9" name="MSIP_Label_8afeed15-3976-4e43-8fc0-106f190c97c6_Tag">
    <vt:lpwstr>10, 0, 1, 1</vt:lpwstr>
  </property>
</Properties>
</file>